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Lst>
  <p:sldSz cx="12192000" cy="6858000"/>
  <p:notesSz cx="6858000" cy="9144000"/>
  <p:custDataLst>
    <p:tags r:id="rId1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gs" Target="tags/tag70.xml"/><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4.xml"/><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5.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6.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7.xml"/><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8.xml"/><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9.xml"/><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新图像"/>
          <p:cNvPicPr>
            <a:picLocks noChangeAspect="1"/>
          </p:cNvPicPr>
          <p:nvPr/>
        </p:nvPicPr>
        <p:blipFill>
          <a:blip r:embed="rId1"/>
          <a:stretch>
            <a:fillRect/>
          </a:stretch>
        </p:blipFill>
        <p:spPr>
          <a:xfrm>
            <a:off x="2663190" y="0"/>
            <a:ext cx="6865620" cy="6858000"/>
          </a:xfrm>
          <a:prstGeom prst="rect">
            <a:avLst/>
          </a:prstGeom>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1"/>
          <p:cNvPicPr>
            <a:picLocks noChangeAspect="1"/>
          </p:cNvPicPr>
          <p:nvPr/>
        </p:nvPicPr>
        <p:blipFill>
          <a:blip r:embed="rId1"/>
          <a:stretch>
            <a:fillRect/>
          </a:stretch>
        </p:blipFill>
        <p:spPr>
          <a:xfrm>
            <a:off x="6175375" y="522605"/>
            <a:ext cx="4419600" cy="2914650"/>
          </a:xfrm>
          <a:prstGeom prst="rect">
            <a:avLst/>
          </a:prstGeom>
        </p:spPr>
      </p:pic>
      <p:pic>
        <p:nvPicPr>
          <p:cNvPr id="3" name="图片 2" descr="2"/>
          <p:cNvPicPr>
            <a:picLocks noChangeAspect="1"/>
          </p:cNvPicPr>
          <p:nvPr/>
        </p:nvPicPr>
        <p:blipFill>
          <a:blip r:embed="rId2"/>
          <a:stretch>
            <a:fillRect/>
          </a:stretch>
        </p:blipFill>
        <p:spPr>
          <a:xfrm>
            <a:off x="1135380" y="522605"/>
            <a:ext cx="4355465" cy="2914650"/>
          </a:xfrm>
          <a:prstGeom prst="rect">
            <a:avLst/>
          </a:prstGeom>
        </p:spPr>
      </p:pic>
      <p:sp>
        <p:nvSpPr>
          <p:cNvPr id="4" name="文本框 3"/>
          <p:cNvSpPr txBox="1"/>
          <p:nvPr/>
        </p:nvSpPr>
        <p:spPr>
          <a:xfrm>
            <a:off x="1631315" y="4300855"/>
            <a:ext cx="8141970" cy="1198880"/>
          </a:xfrm>
          <a:prstGeom prst="rect">
            <a:avLst/>
          </a:prstGeom>
          <a:noFill/>
        </p:spPr>
        <p:txBody>
          <a:bodyPr wrap="square" rtlCol="0">
            <a:spAutoFit/>
          </a:bodyPr>
          <a:p>
            <a:r>
              <a:rPr lang="en-US" altLang="zh-CN"/>
              <a:t>The King of Pop</a:t>
            </a:r>
            <a:r>
              <a:rPr lang="zh-CN" altLang="en-US"/>
              <a:t>是迈克尔杰克逊最为人所知的称号，也表现出他对于现代流行乐的贡献及他的超然地位</a:t>
            </a:r>
            <a:endParaRPr lang="zh-CN" altLang="en-US"/>
          </a:p>
          <a:p>
            <a:r>
              <a:rPr lang="en-US" altLang="zh-CN"/>
              <a:t>The Son of God</a:t>
            </a:r>
            <a:r>
              <a:rPr lang="zh-CN" altLang="en-US"/>
              <a:t>是迈克尔杰克逊高尚人格的写照，他被广大粉丝们称为天使，也代表了偶像群体的人性与良知</a:t>
            </a:r>
            <a:endParaRPr lang="zh-CN" altLang="en-US"/>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1"/>
          <p:cNvPicPr>
            <a:picLocks noChangeAspect="1"/>
          </p:cNvPicPr>
          <p:nvPr/>
        </p:nvPicPr>
        <p:blipFill>
          <a:blip r:embed="rId1"/>
          <a:stretch>
            <a:fillRect/>
          </a:stretch>
        </p:blipFill>
        <p:spPr>
          <a:xfrm>
            <a:off x="4234815" y="253365"/>
            <a:ext cx="2343785" cy="3328670"/>
          </a:xfrm>
          <a:prstGeom prst="rect">
            <a:avLst/>
          </a:prstGeom>
        </p:spPr>
      </p:pic>
      <p:pic>
        <p:nvPicPr>
          <p:cNvPr id="3" name="图片 2" descr="2"/>
          <p:cNvPicPr>
            <a:picLocks noChangeAspect="1"/>
          </p:cNvPicPr>
          <p:nvPr/>
        </p:nvPicPr>
        <p:blipFill>
          <a:blip r:embed="rId2"/>
          <a:stretch>
            <a:fillRect/>
          </a:stretch>
        </p:blipFill>
        <p:spPr>
          <a:xfrm>
            <a:off x="546735" y="235585"/>
            <a:ext cx="2435860" cy="3346450"/>
          </a:xfrm>
          <a:prstGeom prst="rect">
            <a:avLst/>
          </a:prstGeom>
        </p:spPr>
      </p:pic>
      <p:sp>
        <p:nvSpPr>
          <p:cNvPr id="4" name="文本框 3"/>
          <p:cNvSpPr txBox="1"/>
          <p:nvPr/>
        </p:nvSpPr>
        <p:spPr>
          <a:xfrm>
            <a:off x="951230" y="4129405"/>
            <a:ext cx="6108065" cy="922020"/>
          </a:xfrm>
          <a:prstGeom prst="rect">
            <a:avLst/>
          </a:prstGeom>
          <a:noFill/>
        </p:spPr>
        <p:txBody>
          <a:bodyPr wrap="square" rtlCol="0">
            <a:spAutoFit/>
          </a:bodyPr>
          <a:p>
            <a:r>
              <a:rPr lang="zh-CN" altLang="en-US"/>
              <a:t>迈克尔杰克逊是全世界公认的舞王。</a:t>
            </a:r>
            <a:endParaRPr lang="zh-CN" altLang="en-US"/>
          </a:p>
          <a:p>
            <a:r>
              <a:rPr lang="zh-CN" altLang="en-US"/>
              <a:t>他创造性地改进了滑步使之成为</a:t>
            </a:r>
            <a:r>
              <a:rPr lang="en-US" altLang="zh-CN"/>
              <a:t>“</a:t>
            </a:r>
            <a:r>
              <a:rPr lang="zh-CN" altLang="en-US"/>
              <a:t>太空步</a:t>
            </a:r>
            <a:r>
              <a:rPr lang="en-US" altLang="zh-CN"/>
              <a:t>”</a:t>
            </a:r>
            <a:r>
              <a:rPr lang="zh-CN" altLang="en-US"/>
              <a:t>，创造性地发明了</a:t>
            </a:r>
            <a:r>
              <a:rPr lang="en-US" altLang="zh-CN"/>
              <a:t>45</a:t>
            </a:r>
            <a:r>
              <a:rPr lang="zh-CN" altLang="en-US"/>
              <a:t>度前倾等高难度舞蹈动作。</a:t>
            </a:r>
            <a:endParaRPr lang="zh-CN" altLang="en-US"/>
          </a:p>
        </p:txBody>
      </p:sp>
      <p:sp>
        <p:nvSpPr>
          <p:cNvPr id="5" name="文本框 4"/>
          <p:cNvSpPr txBox="1"/>
          <p:nvPr/>
        </p:nvSpPr>
        <p:spPr>
          <a:xfrm>
            <a:off x="6864350" y="522605"/>
            <a:ext cx="5185410" cy="1753235"/>
          </a:xfrm>
          <a:prstGeom prst="rect">
            <a:avLst/>
          </a:prstGeom>
          <a:noFill/>
        </p:spPr>
        <p:txBody>
          <a:bodyPr wrap="square" rtlCol="0">
            <a:spAutoFit/>
          </a:bodyPr>
          <a:p>
            <a:r>
              <a:rPr lang="zh-CN" altLang="en-US"/>
              <a:t>右图为</a:t>
            </a:r>
            <a:r>
              <a:rPr lang="en-US" altLang="zh-CN"/>
              <a:t>45</a:t>
            </a:r>
            <a:r>
              <a:rPr lang="zh-CN" altLang="en-US"/>
              <a:t>度前倾动作。这个动作出自迈克尔著名的歌曲《</a:t>
            </a:r>
            <a:r>
              <a:rPr lang="en-US" altLang="zh-CN"/>
              <a:t>smooth criminal</a:t>
            </a:r>
            <a:r>
              <a:rPr lang="zh-CN" altLang="en-US"/>
              <a:t>》（《犯罪高手》）</a:t>
            </a:r>
            <a:endParaRPr lang="zh-CN" altLang="en-US"/>
          </a:p>
          <a:p>
            <a:r>
              <a:rPr lang="zh-CN" altLang="en-US"/>
              <a:t>迈克尔杰克逊在这首歌曲及</a:t>
            </a:r>
            <a:r>
              <a:rPr lang="en-US" altLang="zh-CN"/>
              <a:t>MV</a:t>
            </a:r>
            <a:r>
              <a:rPr lang="zh-CN" altLang="en-US"/>
              <a:t>表达了对嫖娼，赌博，吸毒，杀伤等恶劣行为的强烈批判。</a:t>
            </a:r>
            <a:endParaRPr lang="zh-CN" altLang="en-US"/>
          </a:p>
          <a:p>
            <a:r>
              <a:rPr lang="zh-CN" altLang="en-US"/>
              <a:t>与之类似，另一首迈克杰克逊的歌曲《</a:t>
            </a:r>
            <a:r>
              <a:rPr lang="en-US" altLang="zh-CN"/>
              <a:t>Beat it</a:t>
            </a:r>
            <a:r>
              <a:rPr lang="zh-CN" altLang="en-US"/>
              <a:t>》则是反对黑帮与街斗的著名作品</a:t>
            </a:r>
            <a:endParaRPr lang="zh-CN" altLang="en-US"/>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1"/>
          <p:cNvPicPr>
            <a:picLocks noChangeAspect="1"/>
          </p:cNvPicPr>
          <p:nvPr/>
        </p:nvPicPr>
        <p:blipFill>
          <a:blip r:embed="rId1"/>
          <a:stretch>
            <a:fillRect/>
          </a:stretch>
        </p:blipFill>
        <p:spPr>
          <a:xfrm>
            <a:off x="4456430" y="565150"/>
            <a:ext cx="2971165" cy="3219450"/>
          </a:xfrm>
          <a:prstGeom prst="rect">
            <a:avLst/>
          </a:prstGeom>
        </p:spPr>
      </p:pic>
      <p:pic>
        <p:nvPicPr>
          <p:cNvPr id="4" name="图片 3" descr="2"/>
          <p:cNvPicPr>
            <a:picLocks noChangeAspect="1"/>
          </p:cNvPicPr>
          <p:nvPr/>
        </p:nvPicPr>
        <p:blipFill>
          <a:blip r:embed="rId2"/>
          <a:stretch>
            <a:fillRect/>
          </a:stretch>
        </p:blipFill>
        <p:spPr>
          <a:xfrm>
            <a:off x="1054100" y="552450"/>
            <a:ext cx="2303145" cy="3232150"/>
          </a:xfrm>
          <a:prstGeom prst="rect">
            <a:avLst/>
          </a:prstGeom>
        </p:spPr>
      </p:pic>
      <p:sp>
        <p:nvSpPr>
          <p:cNvPr id="5" name="文本框 4"/>
          <p:cNvSpPr txBox="1"/>
          <p:nvPr/>
        </p:nvSpPr>
        <p:spPr>
          <a:xfrm>
            <a:off x="501650" y="4406900"/>
            <a:ext cx="8750935" cy="1753235"/>
          </a:xfrm>
          <a:prstGeom prst="rect">
            <a:avLst/>
          </a:prstGeom>
          <a:noFill/>
        </p:spPr>
        <p:txBody>
          <a:bodyPr wrap="square" rtlCol="0">
            <a:spAutoFit/>
          </a:bodyPr>
          <a:p>
            <a:r>
              <a:rPr lang="zh-CN" altLang="en-US"/>
              <a:t>左图为</a:t>
            </a:r>
            <a:r>
              <a:rPr lang="en-US" altLang="zh-CN"/>
              <a:t>Michael</a:t>
            </a:r>
            <a:r>
              <a:rPr lang="zh-CN" altLang="en-US"/>
              <a:t>的传世专辑《</a:t>
            </a:r>
            <a:r>
              <a:rPr lang="en-US" altLang="zh-CN"/>
              <a:t>Thriller</a:t>
            </a:r>
            <a:r>
              <a:rPr lang="zh-CN" altLang="en-US"/>
              <a:t>》</a:t>
            </a:r>
            <a:endParaRPr lang="zh-CN" altLang="en-US"/>
          </a:p>
          <a:p>
            <a:r>
              <a:rPr lang="zh-CN" altLang="en-US"/>
              <a:t>该专辑为</a:t>
            </a:r>
            <a:r>
              <a:rPr lang="en-US" altLang="zh-CN"/>
              <a:t>Michael</a:t>
            </a:r>
            <a:r>
              <a:rPr lang="zh-CN" altLang="en-US"/>
              <a:t>也即全世界销量最高的专辑，至今无人能够超越。</a:t>
            </a:r>
            <a:endParaRPr lang="zh-CN" altLang="en-US"/>
          </a:p>
          <a:p>
            <a:r>
              <a:rPr lang="zh-CN" altLang="en-US"/>
              <a:t>该专辑含有《</a:t>
            </a:r>
            <a:r>
              <a:rPr lang="en-US" altLang="zh-CN"/>
              <a:t>Billie Jane</a:t>
            </a:r>
            <a:r>
              <a:rPr lang="zh-CN" altLang="en-US"/>
              <a:t>》《</a:t>
            </a:r>
            <a:r>
              <a:rPr lang="en-US" altLang="zh-CN"/>
              <a:t>Beat It</a:t>
            </a:r>
            <a:r>
              <a:rPr lang="zh-CN" altLang="en-US"/>
              <a:t>》等脍炙人口的歌曲</a:t>
            </a:r>
            <a:endParaRPr lang="zh-CN" altLang="en-US"/>
          </a:p>
          <a:p>
            <a:r>
              <a:rPr lang="zh-CN" altLang="en-US"/>
              <a:t>而右图为专辑同名歌曲</a:t>
            </a:r>
            <a:r>
              <a:rPr lang="en-US" altLang="zh-CN"/>
              <a:t>MV</a:t>
            </a:r>
            <a:r>
              <a:rPr lang="zh-CN" altLang="en-US"/>
              <a:t>中的经典造型，而这一</a:t>
            </a:r>
            <a:r>
              <a:rPr lang="en-US" altLang="zh-CN"/>
              <a:t>MV</a:t>
            </a:r>
            <a:r>
              <a:rPr lang="zh-CN" altLang="en-US"/>
              <a:t>也是世界剧情</a:t>
            </a:r>
            <a:r>
              <a:rPr lang="en-US" altLang="zh-CN"/>
              <a:t>MV</a:t>
            </a:r>
            <a:r>
              <a:rPr lang="zh-CN" altLang="en-US"/>
              <a:t>的开山之作</a:t>
            </a:r>
            <a:endParaRPr lang="zh-CN" altLang="en-US"/>
          </a:p>
          <a:p>
            <a:r>
              <a:rPr lang="zh-CN" altLang="en-US"/>
              <a:t>这表现出迈克尔杰克逊在音乐，造型等领域的极高造诣与开创性</a:t>
            </a:r>
            <a:endParaRPr lang="zh-CN" altLang="en-US"/>
          </a:p>
          <a:p>
            <a:r>
              <a:rPr lang="zh-CN" altLang="en-US"/>
              <a:t>可以说</a:t>
            </a:r>
            <a:r>
              <a:rPr lang="en-US" altLang="zh-CN"/>
              <a:t>Michael</a:t>
            </a:r>
            <a:r>
              <a:rPr lang="zh-CN" altLang="en-US"/>
              <a:t>是当之无愧的全能型艺人</a:t>
            </a:r>
            <a:endParaRPr lang="zh-CN" altLang="en-US"/>
          </a:p>
        </p:txBody>
      </p:sp>
      <p:pic>
        <p:nvPicPr>
          <p:cNvPr id="6" name="图片 5" descr="3"/>
          <p:cNvPicPr>
            <a:picLocks noChangeAspect="1"/>
          </p:cNvPicPr>
          <p:nvPr/>
        </p:nvPicPr>
        <p:blipFill>
          <a:blip r:embed="rId3"/>
          <a:srcRect b="38792"/>
          <a:stretch>
            <a:fillRect/>
          </a:stretch>
        </p:blipFill>
        <p:spPr>
          <a:xfrm>
            <a:off x="8871585" y="566420"/>
            <a:ext cx="2457450" cy="3218180"/>
          </a:xfrm>
          <a:prstGeom prst="rect">
            <a:avLst/>
          </a:prstGeom>
        </p:spPr>
      </p:pic>
      <p:sp>
        <p:nvSpPr>
          <p:cNvPr id="7" name="文本框 6"/>
          <p:cNvSpPr txBox="1"/>
          <p:nvPr/>
        </p:nvSpPr>
        <p:spPr>
          <a:xfrm>
            <a:off x="8894445" y="4042410"/>
            <a:ext cx="2265680" cy="645160"/>
          </a:xfrm>
          <a:prstGeom prst="rect">
            <a:avLst/>
          </a:prstGeom>
          <a:noFill/>
        </p:spPr>
        <p:txBody>
          <a:bodyPr wrap="square" rtlCol="0">
            <a:spAutoFit/>
          </a:bodyPr>
          <a:p>
            <a:r>
              <a:rPr lang="zh-CN" altLang="en-US"/>
              <a:t>《</a:t>
            </a:r>
            <a:r>
              <a:rPr lang="en-US" altLang="zh-CN"/>
              <a:t>Bad</a:t>
            </a:r>
            <a:r>
              <a:rPr lang="zh-CN" altLang="en-US"/>
              <a:t>》迈克尔销量第二高的专辑</a:t>
            </a:r>
            <a:endParaRPr lang="zh-CN" altLang="en-US"/>
          </a:p>
        </p:txBody>
      </p:sp>
    </p:spTree>
    <p:custDataLst>
      <p:tags r:id="rId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1"/>
          <p:cNvPicPr>
            <a:picLocks noChangeAspect="1"/>
          </p:cNvPicPr>
          <p:nvPr/>
        </p:nvPicPr>
        <p:blipFill>
          <a:blip r:embed="rId1"/>
          <a:stretch>
            <a:fillRect/>
          </a:stretch>
        </p:blipFill>
        <p:spPr>
          <a:xfrm>
            <a:off x="7684770" y="9525"/>
            <a:ext cx="3040380" cy="3480435"/>
          </a:xfrm>
          <a:prstGeom prst="rect">
            <a:avLst/>
          </a:prstGeom>
        </p:spPr>
      </p:pic>
      <p:pic>
        <p:nvPicPr>
          <p:cNvPr id="3" name="图片 2" descr="2"/>
          <p:cNvPicPr>
            <a:picLocks noChangeAspect="1"/>
          </p:cNvPicPr>
          <p:nvPr/>
        </p:nvPicPr>
        <p:blipFill>
          <a:blip r:embed="rId2"/>
          <a:stretch>
            <a:fillRect/>
          </a:stretch>
        </p:blipFill>
        <p:spPr>
          <a:xfrm>
            <a:off x="2244090" y="9525"/>
            <a:ext cx="3311525" cy="3489960"/>
          </a:xfrm>
          <a:prstGeom prst="rect">
            <a:avLst/>
          </a:prstGeom>
        </p:spPr>
      </p:pic>
      <p:sp>
        <p:nvSpPr>
          <p:cNvPr id="4" name="文本框 3"/>
          <p:cNvSpPr txBox="1"/>
          <p:nvPr/>
        </p:nvSpPr>
        <p:spPr>
          <a:xfrm>
            <a:off x="1080135" y="3750310"/>
            <a:ext cx="10419715" cy="2584450"/>
          </a:xfrm>
          <a:prstGeom prst="rect">
            <a:avLst/>
          </a:prstGeom>
          <a:noFill/>
        </p:spPr>
        <p:txBody>
          <a:bodyPr wrap="square" rtlCol="0">
            <a:spAutoFit/>
          </a:bodyPr>
          <a:p>
            <a:pPr indent="457200" fontAlgn="auto"/>
            <a:r>
              <a:rPr lang="en-US" altLang="zh-CN"/>
              <a:t>Right above shows two of most classic images of Micheal Jackson.</a:t>
            </a:r>
            <a:endParaRPr lang="zh-CN" altLang="en-US"/>
          </a:p>
          <a:p>
            <a:pPr indent="457200" fontAlgn="auto"/>
            <a:r>
              <a:rPr lang="en-US" altLang="zh-CN"/>
              <a:t>The left picture was taken when Micheal was holding his concert of his new song ,</a:t>
            </a:r>
            <a:r>
              <a:rPr lang="en-US" altLang="zh-CN" i="1">
                <a:gradFill>
                  <a:gsLst>
                    <a:gs pos="50000">
                      <a:srgbClr val="BB59BC"/>
                    </a:gs>
                    <a:gs pos="100000">
                      <a:srgbClr val="425CCA"/>
                    </a:gs>
                    <a:gs pos="0">
                      <a:srgbClr val="F7CC7E"/>
                    </a:gs>
                  </a:gsLst>
                  <a:lin ang="2580000" scaled="1"/>
                </a:gradFill>
                <a:latin typeface="Century" panose="02040604050505020304" charset="0"/>
                <a:cs typeface="Century" panose="02040604050505020304" charset="0"/>
              </a:rPr>
              <a:t>Jam.</a:t>
            </a:r>
            <a:r>
              <a:rPr lang="en-US" altLang="zh-CN">
                <a:solidFill>
                  <a:schemeClr val="tx1"/>
                </a:solidFill>
                <a:cs typeface="+mn-lt"/>
              </a:rPr>
              <a:t>Differing from his previous songs featuring mainstream pop music,this song was once not fully accepted as a result of its avant-garde style of singing skills and rythm.</a:t>
            </a:r>
            <a:endParaRPr lang="en-US" altLang="zh-CN">
              <a:solidFill>
                <a:schemeClr val="tx1"/>
              </a:solidFill>
              <a:cs typeface="+mn-lt"/>
            </a:endParaRPr>
          </a:p>
          <a:p>
            <a:pPr indent="457200" fontAlgn="auto"/>
            <a:r>
              <a:rPr lang="en-US" altLang="zh-CN"/>
              <a:t>The right one was taken when Micheal was participating in the award ceremony of MTV in 1955.</a:t>
            </a:r>
            <a:endParaRPr lang="zh-CN" altLang="en-US"/>
          </a:p>
          <a:p>
            <a:pPr indent="457200" fontAlgn="auto"/>
            <a:r>
              <a:rPr lang="en-US" altLang="zh-CN"/>
              <a:t>As every one can see either in the live concerts or in the films directed by Micheal,the most well known of which is </a:t>
            </a:r>
            <a:r>
              <a:rPr lang="en-US" altLang="zh-CN" b="1" i="1">
                <a:gradFill>
                  <a:gsLst>
                    <a:gs pos="0">
                      <a:srgbClr val="0060EA"/>
                    </a:gs>
                    <a:gs pos="100000">
                      <a:srgbClr val="00C0FA"/>
                    </a:gs>
                  </a:gsLst>
                  <a:lin ang="2700000" scaled="1"/>
                </a:gradFill>
              </a:rPr>
              <a:t>Ghost</a:t>
            </a:r>
            <a:r>
              <a:rPr lang="en-US" altLang="zh-CN"/>
              <a:t>,his image was multiple,fashionabile and changeful.This not only </a:t>
            </a:r>
            <a:r>
              <a:rPr lang="en-US" altLang="zh-CN">
                <a:sym typeface="+mn-ea"/>
              </a:rPr>
              <a:t>fully </a:t>
            </a:r>
            <a:r>
              <a:rPr lang="en-US" altLang="zh-CN"/>
              <a:t>indicates his advanced,unique and appealing understanding of fashion,but also shows his overwhelming global influence and personal charisma.</a:t>
            </a:r>
            <a:endParaRPr lang="zh-CN" altLang="en-US"/>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1"/>
          <p:cNvPicPr>
            <a:picLocks noChangeAspect="1"/>
          </p:cNvPicPr>
          <p:nvPr/>
        </p:nvPicPr>
        <p:blipFill>
          <a:blip r:embed="rId1"/>
          <a:stretch>
            <a:fillRect/>
          </a:stretch>
        </p:blipFill>
        <p:spPr>
          <a:xfrm>
            <a:off x="679450" y="161290"/>
            <a:ext cx="3286760" cy="4460875"/>
          </a:xfrm>
          <a:prstGeom prst="rect">
            <a:avLst/>
          </a:prstGeom>
        </p:spPr>
      </p:pic>
      <p:pic>
        <p:nvPicPr>
          <p:cNvPr id="3" name="图片 2" descr="2"/>
          <p:cNvPicPr>
            <a:picLocks noChangeAspect="1"/>
          </p:cNvPicPr>
          <p:nvPr/>
        </p:nvPicPr>
        <p:blipFill>
          <a:blip r:embed="rId2"/>
          <a:stretch>
            <a:fillRect/>
          </a:stretch>
        </p:blipFill>
        <p:spPr>
          <a:xfrm>
            <a:off x="4822190" y="169545"/>
            <a:ext cx="5007610" cy="4472305"/>
          </a:xfrm>
          <a:prstGeom prst="rect">
            <a:avLst/>
          </a:prstGeom>
        </p:spPr>
      </p:pic>
      <p:sp>
        <p:nvSpPr>
          <p:cNvPr id="5" name="文本框 4"/>
          <p:cNvSpPr txBox="1"/>
          <p:nvPr/>
        </p:nvSpPr>
        <p:spPr>
          <a:xfrm>
            <a:off x="790575" y="4827905"/>
            <a:ext cx="3027045" cy="2030095"/>
          </a:xfrm>
          <a:prstGeom prst="rect">
            <a:avLst/>
          </a:prstGeom>
          <a:noFill/>
        </p:spPr>
        <p:txBody>
          <a:bodyPr wrap="square" rtlCol="0">
            <a:spAutoFit/>
          </a:bodyPr>
          <a:p>
            <a:pPr indent="457200" algn="l" fontAlgn="auto"/>
            <a:r>
              <a:rPr lang="en-US" altLang="zh-CN"/>
              <a:t>In the middle of the picture is a statue of Micheal Jackson,originally aiming at the publicity of his album </a:t>
            </a:r>
            <a:r>
              <a:rPr lang="en-US" altLang="zh-CN" b="1" i="1">
                <a:gradFill>
                  <a:gsLst>
                    <a:gs pos="0">
                      <a:srgbClr val="FBAF03"/>
                    </a:gs>
                    <a:gs pos="81000">
                      <a:srgbClr val="FE6719"/>
                    </a:gs>
                    <a:gs pos="35000">
                      <a:srgbClr val="FF8C0B"/>
                    </a:gs>
                  </a:gsLst>
                  <a:lin ang="18900000" scaled="0"/>
                </a:gradFill>
                <a:latin typeface="Century" panose="02040604050505020304" charset="0"/>
                <a:cs typeface="Century" panose="02040604050505020304" charset="0"/>
              </a:rPr>
              <a:t>History</a:t>
            </a:r>
            <a:r>
              <a:rPr lang="en-US" altLang="zh-CN" i="1">
                <a:gradFill>
                  <a:gsLst>
                    <a:gs pos="0">
                      <a:srgbClr val="FBAF03"/>
                    </a:gs>
                    <a:gs pos="81000">
                      <a:srgbClr val="FE6719"/>
                    </a:gs>
                    <a:gs pos="35000">
                      <a:srgbClr val="FF8C0B"/>
                    </a:gs>
                  </a:gsLst>
                  <a:lin ang="18900000" scaled="0"/>
                </a:gradFill>
                <a:latin typeface="Century" panose="02040604050505020304" charset="0"/>
                <a:cs typeface="Century" panose="02040604050505020304" charset="0"/>
              </a:rPr>
              <a:t>,</a:t>
            </a:r>
            <a:r>
              <a:rPr lang="en-US" altLang="zh-CN">
                <a:solidFill>
                  <a:schemeClr val="tx1"/>
                </a:solidFill>
                <a:cs typeface="+mn-lt"/>
              </a:rPr>
              <a:t>but later becoming one of his greatest symbol.</a:t>
            </a:r>
            <a:endParaRPr lang="en-US" altLang="zh-CN">
              <a:solidFill>
                <a:schemeClr val="tx1"/>
              </a:solidFill>
              <a:cs typeface="+mn-lt"/>
            </a:endParaRPr>
          </a:p>
        </p:txBody>
      </p:sp>
      <p:sp>
        <p:nvSpPr>
          <p:cNvPr id="6" name="文本框 5"/>
          <p:cNvSpPr txBox="1"/>
          <p:nvPr/>
        </p:nvSpPr>
        <p:spPr>
          <a:xfrm>
            <a:off x="5741670" y="4839970"/>
            <a:ext cx="3314700" cy="1476375"/>
          </a:xfrm>
          <a:prstGeom prst="rect">
            <a:avLst/>
          </a:prstGeom>
          <a:noFill/>
        </p:spPr>
        <p:txBody>
          <a:bodyPr wrap="square" rtlCol="0">
            <a:spAutoFit/>
          </a:bodyPr>
          <a:p>
            <a:pPr indent="457200" algn="l" fontAlgn="auto"/>
            <a:r>
              <a:rPr lang="en-US" altLang="zh-CN"/>
              <a:t>The star awarded to Micheal Jackson at the Hollywood Walk of Fame in 1984 in honor of his great contribution in pop music and philanthropy.</a:t>
            </a:r>
            <a:endParaRPr lang="en-US" altLang="zh-CN"/>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新图像"/>
          <p:cNvPicPr>
            <a:picLocks noChangeAspect="1"/>
          </p:cNvPicPr>
          <p:nvPr/>
        </p:nvPicPr>
        <p:blipFill>
          <a:blip r:embed="rId1"/>
          <a:stretch>
            <a:fillRect/>
          </a:stretch>
        </p:blipFill>
        <p:spPr>
          <a:xfrm>
            <a:off x="-46355" y="0"/>
            <a:ext cx="6865620" cy="6858000"/>
          </a:xfrm>
          <a:prstGeom prst="rect">
            <a:avLst/>
          </a:prstGeom>
        </p:spPr>
      </p:pic>
      <p:pic>
        <p:nvPicPr>
          <p:cNvPr id="3" name="图片 2" descr="箭头"/>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53200" y="430530"/>
            <a:ext cx="914400" cy="914400"/>
          </a:xfrm>
          <a:prstGeom prst="rect">
            <a:avLst/>
          </a:prstGeom>
        </p:spPr>
      </p:pic>
      <p:sp>
        <p:nvSpPr>
          <p:cNvPr id="4" name="文本框 3"/>
          <p:cNvSpPr txBox="1"/>
          <p:nvPr/>
        </p:nvSpPr>
        <p:spPr>
          <a:xfrm>
            <a:off x="7546340" y="101600"/>
            <a:ext cx="4316095" cy="6185535"/>
          </a:xfrm>
          <a:prstGeom prst="rect">
            <a:avLst/>
          </a:prstGeom>
          <a:noFill/>
        </p:spPr>
        <p:txBody>
          <a:bodyPr wrap="square" rtlCol="0">
            <a:spAutoFit/>
          </a:bodyPr>
          <a:p>
            <a:pPr indent="457200" fontAlgn="auto"/>
            <a:r>
              <a:rPr lang="en-US" altLang="zh-CN"/>
              <a:t>Also of primary note is one of the most well-known and touching songs written and composed by Micheal Jackson and Lionel Richie--</a:t>
            </a:r>
            <a:r>
              <a:rPr lang="en-US" altLang="zh-CN" b="1" i="1">
                <a:gradFill>
                  <a:gsLst>
                    <a:gs pos="0">
                      <a:srgbClr val="EAB00C"/>
                    </a:gs>
                    <a:gs pos="100000">
                      <a:srgbClr val="A5700D"/>
                    </a:gs>
                  </a:gsLst>
                  <a:lin ang="5400000" scaled="1"/>
                </a:gradFill>
                <a:latin typeface="Century" panose="02040604050505020304" charset="0"/>
                <a:cs typeface="Century" panose="02040604050505020304" charset="0"/>
                <a:sym typeface="+mn-ea"/>
              </a:rPr>
              <a:t>We Are the World</a:t>
            </a:r>
            <a:r>
              <a:rPr lang="en-US" altLang="zh-CN">
                <a:sym typeface="+mn-ea"/>
              </a:rPr>
              <a:t>,</a:t>
            </a:r>
            <a:r>
              <a:rPr lang="en-US" altLang="zh-CN"/>
              <a:t>the creating process of which has involved the majority of American celebrities in all fields of music.</a:t>
            </a:r>
            <a:endParaRPr lang="zh-CN" altLang="en-US"/>
          </a:p>
          <a:p>
            <a:pPr indent="457200" fontAlgn="auto"/>
            <a:r>
              <a:rPr lang="en-US" altLang="zh-CN">
                <a:solidFill>
                  <a:schemeClr val="tx1"/>
                </a:solidFill>
                <a:ea typeface="黑体" panose="02010609060101010101" charset="-122"/>
                <a:cs typeface="+mn-lt"/>
                <a:sym typeface="+mn-ea"/>
              </a:rPr>
              <a:t>Not only did this song distinguish itself with its brilliant musical and artistic outcome of exceptional standards,but also did it touch the bottom of countless people’s hearts with its contagious call of love,as well as its genuine concern for those who’re suffering,which has made it in a league of its own in music and humanitarianism.</a:t>
            </a:r>
            <a:endParaRPr lang="en-US" altLang="zh-CN">
              <a:solidFill>
                <a:schemeClr val="tx1"/>
              </a:solidFill>
              <a:ea typeface="黑体" panose="02010609060101010101" charset="-122"/>
              <a:cs typeface="+mn-lt"/>
              <a:sym typeface="+mn-ea"/>
            </a:endParaRPr>
          </a:p>
          <a:p>
            <a:pPr indent="457200" fontAlgn="auto"/>
            <a:r>
              <a:rPr lang="en-US" altLang="zh-CN"/>
              <a:t>This,however,was only a tiny part of those songs Micheal created to raise funds for people suffering from wars and natural disasters,including </a:t>
            </a:r>
            <a:r>
              <a:rPr lang="en-US" altLang="zh-CN" b="1" i="1">
                <a:gradFill>
                  <a:gsLst>
                    <a:gs pos="50000">
                      <a:srgbClr val="3474CB"/>
                    </a:gs>
                    <a:gs pos="0">
                      <a:srgbClr val="03BEC1"/>
                    </a:gs>
                    <a:gs pos="100000">
                      <a:srgbClr val="8E52DF"/>
                    </a:gs>
                  </a:gsLst>
                  <a:lin ang="5400000" scaled="1"/>
                </a:gradFill>
                <a:latin typeface="Century" panose="02040604050505020304" charset="0"/>
                <a:cs typeface="Century" panose="02040604050505020304" charset="0"/>
              </a:rPr>
              <a:t>Earth Song</a:t>
            </a:r>
            <a:r>
              <a:rPr lang="en-US" altLang="zh-CN"/>
              <a:t>  calling for natural conservation,</a:t>
            </a:r>
            <a:r>
              <a:rPr lang="en-US" altLang="zh-CN" b="1" i="1">
                <a:gradFill>
                  <a:gsLst>
                    <a:gs pos="42000">
                      <a:srgbClr val="ADDC7D"/>
                    </a:gs>
                    <a:gs pos="0">
                      <a:srgbClr val="C6E6A8"/>
                    </a:gs>
                    <a:gs pos="100000">
                      <a:srgbClr val="94D152"/>
                    </a:gs>
                  </a:gsLst>
                  <a:lin ang="5400000" scaled="1"/>
                </a:gradFill>
                <a:latin typeface="Century" panose="02040604050505020304" charset="0"/>
                <a:cs typeface="Century" panose="02040604050505020304" charset="0"/>
              </a:rPr>
              <a:t>Heal the World</a:t>
            </a:r>
            <a:r>
              <a:rPr lang="en-US" altLang="zh-CN">
                <a:gradFill>
                  <a:gsLst>
                    <a:gs pos="42000">
                      <a:srgbClr val="ADDC7D"/>
                    </a:gs>
                    <a:gs pos="0">
                      <a:srgbClr val="C6E6A8"/>
                    </a:gs>
                    <a:gs pos="100000">
                      <a:srgbClr val="94D152"/>
                    </a:gs>
                  </a:gsLst>
                  <a:lin ang="5400000" scaled="1"/>
                </a:gradFill>
              </a:rPr>
              <a:t> </a:t>
            </a:r>
            <a:r>
              <a:rPr lang="en-US" altLang="zh-CN">
                <a:solidFill>
                  <a:schemeClr val="tx1"/>
                </a:solidFill>
              </a:rPr>
              <a:t>calling for worlld peace,and so on.</a:t>
            </a:r>
            <a:endParaRPr lang="en-US" altLang="zh-CN">
              <a:solidFill>
                <a:schemeClr val="tx1"/>
              </a:solidFill>
            </a:endParaRPr>
          </a:p>
        </p:txBody>
      </p:sp>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BEAUTIFY_FLAG" val="#wm#"/>
  <p:tag name="KSO_WM_TEMPLATE_CATEGORY" val="custom"/>
  <p:tag name="KSO_WM_TEMPLATE_INDEX" val="20205081"/>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 name="resource_record_key" val="{&quot;13&quot;:[20482073,4663468],&quot;65&quot;:[20205081]}"/>
</p:tagLst>
</file>

<file path=ppt/tags/tag68.xml><?xml version="1.0" encoding="utf-8"?>
<p:tagLst xmlns:p="http://schemas.openxmlformats.org/presentationml/2006/main">
  <p:tag name="KSO_WM_BEAUTIFY_FLAG" val="#wm#"/>
  <p:tag name="KSO_WM_TEMPLATE_CATEGORY" val="custom"/>
  <p:tag name="KSO_WM_TEMPLATE_INDEX" val="20205081"/>
  <p:tag name="resource_record_key" val="{&quot;13&quot;:[4676804],&quot;65&quot;:[20205081]}"/>
</p:tagLst>
</file>

<file path=ppt/tags/tag69.xml><?xml version="1.0" encoding="utf-8"?>
<p:tagLst xmlns:p="http://schemas.openxmlformats.org/presentationml/2006/main">
  <p:tag name="KSO_WM_BEAUTIFY_FLAG" val="#wm#"/>
  <p:tag name="KSO_WM_TEMPLATE_CATEGORY" val="custom"/>
  <p:tag name="KSO_WM_TEMPLATE_INDEX" val="20205081"/>
  <p:tag name="resource_record_key" val="{&quot;10&quot;:[3637632],&quot;13&quot;:[4626822,4364915,4695716,20481680],&quot;65&quot;:[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resource_record_key" val="{&quot;10&quot;:[3637632],&quot;13&quot;:[4626822,4364915,4695716,20481680,4676804,20482073,4663468],&quot;65&quot;:[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2357</Words>
  <Application>WPS 演示</Application>
  <PresentationFormat>宽屏</PresentationFormat>
  <Paragraphs>32</Paragraphs>
  <Slides>7</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vt:i4>
      </vt:variant>
    </vt:vector>
  </HeadingPairs>
  <TitlesOfParts>
    <vt:vector size="17" baseType="lpstr">
      <vt:lpstr>Arial</vt:lpstr>
      <vt:lpstr>宋体</vt:lpstr>
      <vt:lpstr>Wingdings</vt:lpstr>
      <vt:lpstr>Wingdings</vt:lpstr>
      <vt:lpstr>Century</vt:lpstr>
      <vt:lpstr>黑体</vt:lpstr>
      <vt:lpstr>微软雅黑</vt:lpstr>
      <vt:lpstr>Arial Unicode MS</vt:lpstr>
      <vt:lpstr>Calibri</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Leo</cp:lastModifiedBy>
  <cp:revision>160</cp:revision>
  <dcterms:created xsi:type="dcterms:W3CDTF">2019-06-19T02:08:00Z</dcterms:created>
  <dcterms:modified xsi:type="dcterms:W3CDTF">2024-12-01T09:21:13Z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2052-12.1.0.18912</vt:lpwstr>
  </property>
  <property fmtid="{D5CDD505-2E9C-101B-9397-08002B2CF9AE}" pid="3" name="ICV">
    <vt:lpwstr>DAAAAA4A0F8D4493A0DFA8CC423B6D47_11</vt:lpwstr>
  </property>
</Properties>
</file>